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664E79-E06A-4CB8-85D6-A8E2724672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Hoofdstuk 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8752DD6E-8740-4A09-90D0-8AC6B396B8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De financiële administratie van een bedrijf. </a:t>
            </a:r>
          </a:p>
        </p:txBody>
      </p:sp>
    </p:spTree>
    <p:extLst>
      <p:ext uri="{BB962C8B-B14F-4D97-AF65-F5344CB8AC3E}">
        <p14:creationId xmlns:p14="http://schemas.microsoft.com/office/powerpoint/2010/main" val="279509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>
            <a:extLst>
              <a:ext uri="{FF2B5EF4-FFF2-40B4-BE49-F238E27FC236}">
                <a16:creationId xmlns:a16="http://schemas.microsoft.com/office/drawing/2014/main" id="{EFAF5D36-7988-4310-8B2D-E5F09D9BED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0" name="Freeform 5">
              <a:extLst>
                <a:ext uri="{FF2B5EF4-FFF2-40B4-BE49-F238E27FC236}">
                  <a16:creationId xmlns:a16="http://schemas.microsoft.com/office/drawing/2014/main" id="{F953B1DA-E7D8-48BB-8D67-425C7F7E06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>
              <a:extLst>
                <a:ext uri="{FF2B5EF4-FFF2-40B4-BE49-F238E27FC236}">
                  <a16:creationId xmlns:a16="http://schemas.microsoft.com/office/drawing/2014/main" id="{319C148B-5C23-49B7-A373-AC1B7510B3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>
              <a:extLst>
                <a:ext uri="{FF2B5EF4-FFF2-40B4-BE49-F238E27FC236}">
                  <a16:creationId xmlns:a16="http://schemas.microsoft.com/office/drawing/2014/main" id="{10B3CBEC-E6ED-4132-A94F-47AB0B93A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>
              <a:extLst>
                <a:ext uri="{FF2B5EF4-FFF2-40B4-BE49-F238E27FC236}">
                  <a16:creationId xmlns:a16="http://schemas.microsoft.com/office/drawing/2014/main" id="{6607A26B-7FD4-4FE9-BCFA-2D1303693C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>
              <a:extLst>
                <a:ext uri="{FF2B5EF4-FFF2-40B4-BE49-F238E27FC236}">
                  <a16:creationId xmlns:a16="http://schemas.microsoft.com/office/drawing/2014/main" id="{C00169AA-D2E0-467C-9CAE-BBF421EA30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>
              <a:extLst>
                <a:ext uri="{FF2B5EF4-FFF2-40B4-BE49-F238E27FC236}">
                  <a16:creationId xmlns:a16="http://schemas.microsoft.com/office/drawing/2014/main" id="{24C43ADE-E7DB-48BC-B5F6-0C48D7AE41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>
              <a:extLst>
                <a:ext uri="{FF2B5EF4-FFF2-40B4-BE49-F238E27FC236}">
                  <a16:creationId xmlns:a16="http://schemas.microsoft.com/office/drawing/2014/main" id="{F9B6CF03-8C6F-4A69-B803-56DF556167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>
              <a:extLst>
                <a:ext uri="{FF2B5EF4-FFF2-40B4-BE49-F238E27FC236}">
                  <a16:creationId xmlns:a16="http://schemas.microsoft.com/office/drawing/2014/main" id="{0A6864AE-A239-4CD6-9D34-6CF7188F1B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>
              <a:extLst>
                <a:ext uri="{FF2B5EF4-FFF2-40B4-BE49-F238E27FC236}">
                  <a16:creationId xmlns:a16="http://schemas.microsoft.com/office/drawing/2014/main" id="{B71C308D-6936-4397-A8AF-6D19C6EC0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>
              <a:extLst>
                <a:ext uri="{FF2B5EF4-FFF2-40B4-BE49-F238E27FC236}">
                  <a16:creationId xmlns:a16="http://schemas.microsoft.com/office/drawing/2014/main" id="{FBD50843-2012-4AE6-91C9-537612E73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>
              <a:extLst>
                <a:ext uri="{FF2B5EF4-FFF2-40B4-BE49-F238E27FC236}">
                  <a16:creationId xmlns:a16="http://schemas.microsoft.com/office/drawing/2014/main" id="{A676FD4C-815C-452E-8046-28FEA73824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>
              <a:extLst>
                <a:ext uri="{FF2B5EF4-FFF2-40B4-BE49-F238E27FC236}">
                  <a16:creationId xmlns:a16="http://schemas.microsoft.com/office/drawing/2014/main" id="{66D402BD-5FE7-427A-8AE9-02D604B4C2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>
              <a:extLst>
                <a:ext uri="{FF2B5EF4-FFF2-40B4-BE49-F238E27FC236}">
                  <a16:creationId xmlns:a16="http://schemas.microsoft.com/office/drawing/2014/main" id="{AA120BAC-3891-4E44-8E77-F37600AC7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>
              <a:extLst>
                <a:ext uri="{FF2B5EF4-FFF2-40B4-BE49-F238E27FC236}">
                  <a16:creationId xmlns:a16="http://schemas.microsoft.com/office/drawing/2014/main" id="{DCD27D48-C30F-4CF5-8C39-64561E5AC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>
              <a:extLst>
                <a:ext uri="{FF2B5EF4-FFF2-40B4-BE49-F238E27FC236}">
                  <a16:creationId xmlns:a16="http://schemas.microsoft.com/office/drawing/2014/main" id="{BFB24C59-0439-4A08-B2D7-11CBD9E230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>
              <a:extLst>
                <a:ext uri="{FF2B5EF4-FFF2-40B4-BE49-F238E27FC236}">
                  <a16:creationId xmlns:a16="http://schemas.microsoft.com/office/drawing/2014/main" id="{55E56104-C1D3-474D-8F49-E66410000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>
              <a:extLst>
                <a:ext uri="{FF2B5EF4-FFF2-40B4-BE49-F238E27FC236}">
                  <a16:creationId xmlns:a16="http://schemas.microsoft.com/office/drawing/2014/main" id="{17D49068-5D60-449A-95AE-939E83EB96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>
              <a:extLst>
                <a:ext uri="{FF2B5EF4-FFF2-40B4-BE49-F238E27FC236}">
                  <a16:creationId xmlns:a16="http://schemas.microsoft.com/office/drawing/2014/main" id="{4D4CF5CD-E36E-43E6-8712-A4880FFEA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>
              <a:extLst>
                <a:ext uri="{FF2B5EF4-FFF2-40B4-BE49-F238E27FC236}">
                  <a16:creationId xmlns:a16="http://schemas.microsoft.com/office/drawing/2014/main" id="{56A4EB06-C425-440E-BFF0-2D0E82E70D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AF2E2BED-E728-4BDF-A0D9-965E2E6CE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4D555CD5-B818-433B-91B0-050C20215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942D9584-E3E3-42F2-A08D-053C795536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82A66E12-53B9-47C5-AA58-6A50081950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5" name="Rectangle 64">
            <a:extLst>
              <a:ext uri="{FF2B5EF4-FFF2-40B4-BE49-F238E27FC236}">
                <a16:creationId xmlns:a16="http://schemas.microsoft.com/office/drawing/2014/main" id="{CF60FD74-B5C7-4CB3-864C-8B61EF820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E1E431EE-BEF6-4929-9300-1F110926A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8" name="Freeform 5">
              <a:extLst>
                <a:ext uri="{FF2B5EF4-FFF2-40B4-BE49-F238E27FC236}">
                  <a16:creationId xmlns:a16="http://schemas.microsoft.com/office/drawing/2014/main" id="{D6094FED-891A-42DE-8FB9-BFA1D2734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DAC4A77B-58BF-4842-AAEE-602EBDE721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">
              <a:extLst>
                <a:ext uri="{FF2B5EF4-FFF2-40B4-BE49-F238E27FC236}">
                  <a16:creationId xmlns:a16="http://schemas.microsoft.com/office/drawing/2014/main" id="{E24B26D3-44E3-4803-B4DA-02704EFD46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8A36979D-9EB9-47C6-964D-81E06FA5E9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9">
              <a:extLst>
                <a:ext uri="{FF2B5EF4-FFF2-40B4-BE49-F238E27FC236}">
                  <a16:creationId xmlns:a16="http://schemas.microsoft.com/office/drawing/2014/main" id="{2F24868F-28F9-4DF8-B1F5-5DA56DDC8B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0">
              <a:extLst>
                <a:ext uri="{FF2B5EF4-FFF2-40B4-BE49-F238E27FC236}">
                  <a16:creationId xmlns:a16="http://schemas.microsoft.com/office/drawing/2014/main" id="{89CAB86D-FF18-4D4D-A2F4-ACB98AEB98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2B399C71-B38A-496E-A708-67D09D8CA7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9345C520-81D2-483A-8AA4-619FFF40EB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3">
              <a:extLst>
                <a:ext uri="{FF2B5EF4-FFF2-40B4-BE49-F238E27FC236}">
                  <a16:creationId xmlns:a16="http://schemas.microsoft.com/office/drawing/2014/main" id="{8353BD84-B4FC-43CB-A4EB-4A30DD322B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4">
              <a:extLst>
                <a:ext uri="{FF2B5EF4-FFF2-40B4-BE49-F238E27FC236}">
                  <a16:creationId xmlns:a16="http://schemas.microsoft.com/office/drawing/2014/main" id="{AF10C1FF-48F1-42A5-B245-F361A4748B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5">
              <a:extLst>
                <a:ext uri="{FF2B5EF4-FFF2-40B4-BE49-F238E27FC236}">
                  <a16:creationId xmlns:a16="http://schemas.microsoft.com/office/drawing/2014/main" id="{4CF20426-AE1F-49D3-B3F7-14D4D4FBA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6">
              <a:extLst>
                <a:ext uri="{FF2B5EF4-FFF2-40B4-BE49-F238E27FC236}">
                  <a16:creationId xmlns:a16="http://schemas.microsoft.com/office/drawing/2014/main" id="{7BF01D6C-3003-4861-8DC4-2D0E0DCED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7">
              <a:extLst>
                <a:ext uri="{FF2B5EF4-FFF2-40B4-BE49-F238E27FC236}">
                  <a16:creationId xmlns:a16="http://schemas.microsoft.com/office/drawing/2014/main" id="{D4DE0E76-827F-44DE-B248-332921C02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8">
              <a:extLst>
                <a:ext uri="{FF2B5EF4-FFF2-40B4-BE49-F238E27FC236}">
                  <a16:creationId xmlns:a16="http://schemas.microsoft.com/office/drawing/2014/main" id="{7F8271DF-BE02-463F-8666-D34F1A34A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9">
              <a:extLst>
                <a:ext uri="{FF2B5EF4-FFF2-40B4-BE49-F238E27FC236}">
                  <a16:creationId xmlns:a16="http://schemas.microsoft.com/office/drawing/2014/main" id="{048B5AA2-2D5B-4BBB-92BD-F9E5CFC1F9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0">
              <a:extLst>
                <a:ext uri="{FF2B5EF4-FFF2-40B4-BE49-F238E27FC236}">
                  <a16:creationId xmlns:a16="http://schemas.microsoft.com/office/drawing/2014/main" id="{B8C050EA-3C7B-41C5-8A38-9FA0543AF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21">
              <a:extLst>
                <a:ext uri="{FF2B5EF4-FFF2-40B4-BE49-F238E27FC236}">
                  <a16:creationId xmlns:a16="http://schemas.microsoft.com/office/drawing/2014/main" id="{C42C04DB-CA9D-4E78-BD74-636A1239A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22">
              <a:extLst>
                <a:ext uri="{FF2B5EF4-FFF2-40B4-BE49-F238E27FC236}">
                  <a16:creationId xmlns:a16="http://schemas.microsoft.com/office/drawing/2014/main" id="{19049E0A-4EDB-4057-8FFF-CEDF452E0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>
              <a:extLst>
                <a:ext uri="{FF2B5EF4-FFF2-40B4-BE49-F238E27FC236}">
                  <a16:creationId xmlns:a16="http://schemas.microsoft.com/office/drawing/2014/main" id="{87731944-2BA8-457B-905C-5D5015040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906F3864-7591-48A8-9A4D-93E49F1AF6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258942" y="3893141"/>
            <a:ext cx="5648782" cy="1771275"/>
            <a:chOff x="3258942" y="3893141"/>
            <a:chExt cx="5648782" cy="1771275"/>
          </a:xfrm>
        </p:grpSpPr>
        <p:sp>
          <p:nvSpPr>
            <p:cNvPr id="89" name="Isosceles Triangle 39">
              <a:extLst>
                <a:ext uri="{FF2B5EF4-FFF2-40B4-BE49-F238E27FC236}">
                  <a16:creationId xmlns:a16="http://schemas.microsoft.com/office/drawing/2014/main" id="{737E54B3-15A5-4C36-953F-7E5B9930B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7DA39FA5-008B-4580-B2A7-3C6B82F0B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58942" y="3893141"/>
              <a:ext cx="5648782" cy="142021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kstvak 4">
            <a:extLst>
              <a:ext uri="{FF2B5EF4-FFF2-40B4-BE49-F238E27FC236}">
                <a16:creationId xmlns:a16="http://schemas.microsoft.com/office/drawing/2014/main" id="{DEF75D80-A0E7-4B1C-B9F0-4F2BA85DEEF3}"/>
              </a:ext>
            </a:extLst>
          </p:cNvPr>
          <p:cNvSpPr txBox="1"/>
          <p:nvPr/>
        </p:nvSpPr>
        <p:spPr>
          <a:xfrm>
            <a:off x="3341238" y="3980236"/>
            <a:ext cx="5495069" cy="1248711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Mentimeter.com</a:t>
            </a:r>
            <a:b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</a:b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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Geef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verschillende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voorbeelden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van: </a:t>
            </a:r>
            <a:b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</a:b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bezittingen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/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schulden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/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opbrengsten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 /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kosten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van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een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 </a:t>
            </a:r>
            <a:r>
              <a:rPr lang="en-US" sz="20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bedrijf</a:t>
            </a:r>
            <a:r>
              <a:rPr lang="en-US" sz="2000" spc="-150" dirty="0">
                <a:solidFill>
                  <a:srgbClr val="FFFEFF"/>
                </a:solidFill>
                <a:latin typeface="+mj-lt"/>
                <a:ea typeface="+mj-ea"/>
                <a:cs typeface="+mj-cs"/>
                <a:sym typeface="Wingdings" panose="05000000000000000000" pitchFamily="2" charset="2"/>
              </a:rPr>
              <a:t>.</a:t>
            </a:r>
            <a:endParaRPr lang="en-US" sz="2000" spc="-150" dirty="0">
              <a:solidFill>
                <a:srgbClr val="FFFE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903A4C3-7279-4CD7-8C01-7D0435BC8D5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1" r="8273"/>
          <a:stretch/>
        </p:blipFill>
        <p:spPr>
          <a:xfrm>
            <a:off x="3258942" y="1175191"/>
            <a:ext cx="5648782" cy="2638998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2880175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1F839E2-EE9C-45A2-A1D1-FBDCFD36A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nl-NL" sz="3600">
                <a:solidFill>
                  <a:schemeClr val="accent1"/>
                </a:solidFill>
              </a:rPr>
              <a:t>Leerdoelen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14B62A-0B6E-41E3-869B-6D01D9804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r>
              <a:rPr lang="nl-NL" sz="1600"/>
              <a:t>Aan het einde van de les kan ik:</a:t>
            </a:r>
            <a:br>
              <a:rPr lang="nl-NL" sz="1600"/>
            </a:br>
            <a:br>
              <a:rPr lang="nl-NL" sz="1600"/>
            </a:br>
            <a:r>
              <a:rPr lang="nl-NL" sz="1600"/>
              <a:t>- Benoemen uit welke ‘posten’ de debetzijde van de balans bestaat.</a:t>
            </a:r>
            <a:br>
              <a:rPr lang="nl-NL" sz="1600"/>
            </a:br>
            <a:r>
              <a:rPr lang="nl-NL" sz="1600"/>
              <a:t>- Benoemen uit welke ‘posten’ de creditzijde van de balans bestaat.</a:t>
            </a:r>
            <a:br>
              <a:rPr lang="nl-NL" sz="1600"/>
            </a:br>
            <a:r>
              <a:rPr lang="nl-NL" sz="1600"/>
              <a:t>- Uitleggen wat het verschil is tussen de balans en de winst-en-verliesrekening. </a:t>
            </a:r>
            <a:br>
              <a:rPr lang="nl-NL" sz="1600"/>
            </a:br>
            <a:r>
              <a:rPr lang="nl-NL" sz="1600"/>
              <a:t>- Uitleggen hoe de debet-en-creditzijde van de balans is opgebouwd en onderverdeeld. </a:t>
            </a:r>
            <a:br>
              <a:rPr lang="nl-NL" sz="1600"/>
            </a:br>
            <a:r>
              <a:rPr lang="nl-NL" sz="1600"/>
              <a:t>- Toepassen hoe financiële gegevens in een balans verwerkt moeten worden. </a:t>
            </a:r>
          </a:p>
        </p:txBody>
      </p:sp>
    </p:spTree>
    <p:extLst>
      <p:ext uri="{BB962C8B-B14F-4D97-AF65-F5344CB8AC3E}">
        <p14:creationId xmlns:p14="http://schemas.microsoft.com/office/powerpoint/2010/main" val="2467142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F1AB5B0-263B-4251-A882-934C776FB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78ABF88-46E8-4029-AB46-E4771F4734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4" name="Freeform 5">
              <a:extLst>
                <a:ext uri="{FF2B5EF4-FFF2-40B4-BE49-F238E27FC236}">
                  <a16:creationId xmlns:a16="http://schemas.microsoft.com/office/drawing/2014/main" id="{A593930E-DC99-4A6F-8D1B-FCB4393EC7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6">
              <a:extLst>
                <a:ext uri="{FF2B5EF4-FFF2-40B4-BE49-F238E27FC236}">
                  <a16:creationId xmlns:a16="http://schemas.microsoft.com/office/drawing/2014/main" id="{A9F599E6-CA6D-46B2-AA6A-CB51C96740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">
              <a:extLst>
                <a:ext uri="{FF2B5EF4-FFF2-40B4-BE49-F238E27FC236}">
                  <a16:creationId xmlns:a16="http://schemas.microsoft.com/office/drawing/2014/main" id="{A12B52D1-9634-439A-BF00-9A83528A2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8">
              <a:extLst>
                <a:ext uri="{FF2B5EF4-FFF2-40B4-BE49-F238E27FC236}">
                  <a16:creationId xmlns:a16="http://schemas.microsoft.com/office/drawing/2014/main" id="{BDC62A16-3789-4407-98CB-FE9204C070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9">
              <a:extLst>
                <a:ext uri="{FF2B5EF4-FFF2-40B4-BE49-F238E27FC236}">
                  <a16:creationId xmlns:a16="http://schemas.microsoft.com/office/drawing/2014/main" id="{5B3E90E5-D147-40EE-A247-7E7FA76D9C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0">
              <a:extLst>
                <a:ext uri="{FF2B5EF4-FFF2-40B4-BE49-F238E27FC236}">
                  <a16:creationId xmlns:a16="http://schemas.microsoft.com/office/drawing/2014/main" id="{4B6FABF9-7C96-401D-B639-971F46EFF5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1">
              <a:extLst>
                <a:ext uri="{FF2B5EF4-FFF2-40B4-BE49-F238E27FC236}">
                  <a16:creationId xmlns:a16="http://schemas.microsoft.com/office/drawing/2014/main" id="{317ABAB0-8B6B-4191-9022-B4387F6B6E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2">
              <a:extLst>
                <a:ext uri="{FF2B5EF4-FFF2-40B4-BE49-F238E27FC236}">
                  <a16:creationId xmlns:a16="http://schemas.microsoft.com/office/drawing/2014/main" id="{4D27EFFC-691E-43D3-A8B0-072BD810E5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3">
              <a:extLst>
                <a:ext uri="{FF2B5EF4-FFF2-40B4-BE49-F238E27FC236}">
                  <a16:creationId xmlns:a16="http://schemas.microsoft.com/office/drawing/2014/main" id="{556C61FB-950E-48E2-9BA3-C08FB72776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14">
              <a:extLst>
                <a:ext uri="{FF2B5EF4-FFF2-40B4-BE49-F238E27FC236}">
                  <a16:creationId xmlns:a16="http://schemas.microsoft.com/office/drawing/2014/main" id="{9EE5CF75-7832-472F-9A10-C6940AE7BD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15">
              <a:extLst>
                <a:ext uri="{FF2B5EF4-FFF2-40B4-BE49-F238E27FC236}">
                  <a16:creationId xmlns:a16="http://schemas.microsoft.com/office/drawing/2014/main" id="{B25CB582-3404-4E8B-88DF-C913EA2335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16">
              <a:extLst>
                <a:ext uri="{FF2B5EF4-FFF2-40B4-BE49-F238E27FC236}">
                  <a16:creationId xmlns:a16="http://schemas.microsoft.com/office/drawing/2014/main" id="{BD3AE87A-86BB-4608-98F3-F97A5FB3D3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17">
              <a:extLst>
                <a:ext uri="{FF2B5EF4-FFF2-40B4-BE49-F238E27FC236}">
                  <a16:creationId xmlns:a16="http://schemas.microsoft.com/office/drawing/2014/main" id="{D3C04704-0E90-43BD-8C48-CB17683BF3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18">
              <a:extLst>
                <a:ext uri="{FF2B5EF4-FFF2-40B4-BE49-F238E27FC236}">
                  <a16:creationId xmlns:a16="http://schemas.microsoft.com/office/drawing/2014/main" id="{00590DBF-511F-42DE-8D80-9DA44D4C4E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19">
              <a:extLst>
                <a:ext uri="{FF2B5EF4-FFF2-40B4-BE49-F238E27FC236}">
                  <a16:creationId xmlns:a16="http://schemas.microsoft.com/office/drawing/2014/main" id="{92D85413-70BF-48F7-BA51-5CA843FD31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20">
              <a:extLst>
                <a:ext uri="{FF2B5EF4-FFF2-40B4-BE49-F238E27FC236}">
                  <a16:creationId xmlns:a16="http://schemas.microsoft.com/office/drawing/2014/main" id="{C4BC7756-F570-451B-A402-3667C0BBFE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21">
              <a:extLst>
                <a:ext uri="{FF2B5EF4-FFF2-40B4-BE49-F238E27FC236}">
                  <a16:creationId xmlns:a16="http://schemas.microsoft.com/office/drawing/2014/main" id="{BDAC7596-8288-4C88-849A-1AAD5FFD59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22">
              <a:extLst>
                <a:ext uri="{FF2B5EF4-FFF2-40B4-BE49-F238E27FC236}">
                  <a16:creationId xmlns:a16="http://schemas.microsoft.com/office/drawing/2014/main" id="{DBDDB9B0-48C6-4884-AE49-0CDC0770C0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23">
              <a:extLst>
                <a:ext uri="{FF2B5EF4-FFF2-40B4-BE49-F238E27FC236}">
                  <a16:creationId xmlns:a16="http://schemas.microsoft.com/office/drawing/2014/main" id="{FE44F16A-C4EC-43CB-A4B0-05825FDB6E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24">
              <a:extLst>
                <a:ext uri="{FF2B5EF4-FFF2-40B4-BE49-F238E27FC236}">
                  <a16:creationId xmlns:a16="http://schemas.microsoft.com/office/drawing/2014/main" id="{B1D66A51-8EB2-47CB-8909-5879319D88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25">
              <a:extLst>
                <a:ext uri="{FF2B5EF4-FFF2-40B4-BE49-F238E27FC236}">
                  <a16:creationId xmlns:a16="http://schemas.microsoft.com/office/drawing/2014/main" id="{E5A9A04F-DABB-442E-BFF9-C2A735C63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B5543D7C-A286-42E8-9EC9-11F3AF66D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795527"/>
            <a:ext cx="10488547" cy="1190912"/>
          </a:xfrm>
        </p:spPr>
        <p:txBody>
          <a:bodyPr>
            <a:normAutofit/>
          </a:bodyPr>
          <a:lstStyle/>
          <a:p>
            <a:r>
              <a:rPr lang="nl-NL">
                <a:solidFill>
                  <a:schemeClr val="tx2"/>
                </a:solidFill>
              </a:rPr>
              <a:t>Begrip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De balans opmaken, dat doen we in deze tijd. Hoe staan we ervoor? - Misset  Horeca">
            <a:extLst>
              <a:ext uri="{FF2B5EF4-FFF2-40B4-BE49-F238E27FC236}">
                <a16:creationId xmlns:a16="http://schemas.microsoft.com/office/drawing/2014/main" id="{CFF96969-4ED2-45CE-A850-FF4185B86F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63" r="2" b="13906"/>
          <a:stretch/>
        </p:blipFill>
        <p:spPr bwMode="auto">
          <a:xfrm>
            <a:off x="1103257" y="2416047"/>
            <a:ext cx="4626864" cy="3346704"/>
          </a:xfrm>
          <a:prstGeom prst="rect">
            <a:avLst/>
          </a:prstGeom>
          <a:noFill/>
          <a:ln w="1270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0F06087-E3C0-40FB-B99C-C784C9354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0703" y="2228850"/>
            <a:ext cx="5028928" cy="3699669"/>
          </a:xfrm>
        </p:spPr>
        <p:txBody>
          <a:bodyPr>
            <a:normAutofit/>
          </a:bodyPr>
          <a:lstStyle/>
          <a:p>
            <a:r>
              <a:rPr lang="nl-NL"/>
              <a:t>Wat is een balans?</a:t>
            </a:r>
            <a:br>
              <a:rPr lang="nl-NL"/>
            </a:br>
            <a:br>
              <a:rPr lang="nl-NL"/>
            </a:br>
            <a:r>
              <a:rPr lang="nl-NL"/>
              <a:t>Een balans is een overzicht van alles bezittingen en schulden (mogelijkheden) op een bepaald moment. </a:t>
            </a:r>
          </a:p>
        </p:txBody>
      </p:sp>
    </p:spTree>
    <p:extLst>
      <p:ext uri="{BB962C8B-B14F-4D97-AF65-F5344CB8AC3E}">
        <p14:creationId xmlns:p14="http://schemas.microsoft.com/office/powerpoint/2010/main" val="1207573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6CB247-E666-4F46-8B3F-571FFA609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balans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91996B-2F5F-48C2-B903-2752E09E3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17479" y="-115826"/>
            <a:ext cx="6265088" cy="685800"/>
          </a:xfrm>
        </p:spPr>
        <p:txBody>
          <a:bodyPr/>
          <a:lstStyle/>
          <a:p>
            <a:r>
              <a:rPr lang="nl-NL" dirty="0"/>
              <a:t>Debet (Activa) (Bezittingen)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B16EAC9-69F4-41E8-86F4-B104A91D88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211" y="384049"/>
            <a:ext cx="6264350" cy="774821"/>
          </a:xfrm>
        </p:spPr>
        <p:txBody>
          <a:bodyPr/>
          <a:lstStyle/>
          <a:p>
            <a:r>
              <a:rPr lang="nl-NL" b="1" dirty="0"/>
              <a:t>Vaste Activa (VA) </a:t>
            </a:r>
            <a:r>
              <a:rPr lang="nl-NL" dirty="0"/>
              <a:t>= Bezittingen die langer dan één jaar (een productieproces) meegaan.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13252D9-5D62-4117-99D9-870717F1D8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18153" y="2759261"/>
            <a:ext cx="7008744" cy="685800"/>
          </a:xfrm>
        </p:spPr>
        <p:txBody>
          <a:bodyPr/>
          <a:lstStyle/>
          <a:p>
            <a:r>
              <a:rPr lang="nl-NL" dirty="0"/>
              <a:t>Credit (Passiva) (Schulden/mogelijkheden)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644A753-312F-49E2-A406-4EDE405F65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84973" y="3259580"/>
            <a:ext cx="6265588" cy="1238622"/>
          </a:xfrm>
        </p:spPr>
        <p:txBody>
          <a:bodyPr/>
          <a:lstStyle/>
          <a:p>
            <a:r>
              <a:rPr lang="nl-NL" b="1" dirty="0"/>
              <a:t>Eigen Vermogen (EV) </a:t>
            </a:r>
            <a:r>
              <a:rPr lang="nl-NL" dirty="0"/>
              <a:t>= Vermogen dat de eigenaren van het bedrijf in het bedrijf hebben gestoken. </a:t>
            </a:r>
          </a:p>
          <a:p>
            <a:r>
              <a:rPr lang="nl-NL" dirty="0"/>
              <a:t>Totale EV = Totale Activa – Totale schulden. </a:t>
            </a:r>
          </a:p>
        </p:txBody>
      </p:sp>
      <p:sp>
        <p:nvSpPr>
          <p:cNvPr id="7" name="Tijdelijke aanduiding voor inhoud 3">
            <a:extLst>
              <a:ext uri="{FF2B5EF4-FFF2-40B4-BE49-F238E27FC236}">
                <a16:creationId xmlns:a16="http://schemas.microsoft.com/office/drawing/2014/main" id="{CD21FC60-EF4E-46B1-B6D5-90C8E17783EC}"/>
              </a:ext>
            </a:extLst>
          </p:cNvPr>
          <p:cNvSpPr txBox="1">
            <a:spLocks/>
          </p:cNvSpPr>
          <p:nvPr/>
        </p:nvSpPr>
        <p:spPr>
          <a:xfrm>
            <a:off x="5186211" y="990317"/>
            <a:ext cx="6824038" cy="774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u="sng" dirty="0"/>
              <a:t>Voorbeelden</a:t>
            </a:r>
            <a:r>
              <a:rPr lang="nl-NL" dirty="0"/>
              <a:t>: Grond, Gebouwen, Machines &amp; Inventaris.</a:t>
            </a:r>
          </a:p>
        </p:txBody>
      </p:sp>
      <p:sp>
        <p:nvSpPr>
          <p:cNvPr id="8" name="Tijdelijke aanduiding voor inhoud 3">
            <a:extLst>
              <a:ext uri="{FF2B5EF4-FFF2-40B4-BE49-F238E27FC236}">
                <a16:creationId xmlns:a16="http://schemas.microsoft.com/office/drawing/2014/main" id="{90287674-A0FA-4889-8141-B64759EC7124}"/>
              </a:ext>
            </a:extLst>
          </p:cNvPr>
          <p:cNvSpPr txBox="1">
            <a:spLocks/>
          </p:cNvSpPr>
          <p:nvPr/>
        </p:nvSpPr>
        <p:spPr>
          <a:xfrm>
            <a:off x="5186211" y="1271334"/>
            <a:ext cx="6264350" cy="774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Vlottende Activa (VLA) </a:t>
            </a:r>
            <a:r>
              <a:rPr lang="nl-NL" dirty="0"/>
              <a:t>= Bezittingen die maar één jaar (één productieproces) meegaan.</a:t>
            </a:r>
          </a:p>
        </p:txBody>
      </p:sp>
      <p:sp>
        <p:nvSpPr>
          <p:cNvPr id="9" name="Tijdelijke aanduiding voor inhoud 3">
            <a:extLst>
              <a:ext uri="{FF2B5EF4-FFF2-40B4-BE49-F238E27FC236}">
                <a16:creationId xmlns:a16="http://schemas.microsoft.com/office/drawing/2014/main" id="{F33F6F13-C868-45B7-B79E-AAE012F0C1C1}"/>
              </a:ext>
            </a:extLst>
          </p:cNvPr>
          <p:cNvSpPr txBox="1">
            <a:spLocks/>
          </p:cNvSpPr>
          <p:nvPr/>
        </p:nvSpPr>
        <p:spPr>
          <a:xfrm>
            <a:off x="5186211" y="1947786"/>
            <a:ext cx="6264350" cy="774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u="sng" dirty="0"/>
              <a:t>Voorbeelden</a:t>
            </a:r>
            <a:r>
              <a:rPr lang="nl-NL" dirty="0"/>
              <a:t>: Voorraad &amp; Debiteuren.</a:t>
            </a:r>
          </a:p>
        </p:txBody>
      </p:sp>
      <p:sp>
        <p:nvSpPr>
          <p:cNvPr id="10" name="Tijdelijke aanduiding voor inhoud 3">
            <a:extLst>
              <a:ext uri="{FF2B5EF4-FFF2-40B4-BE49-F238E27FC236}">
                <a16:creationId xmlns:a16="http://schemas.microsoft.com/office/drawing/2014/main" id="{5A52D2C6-2197-4A23-9767-FD615C509E95}"/>
              </a:ext>
            </a:extLst>
          </p:cNvPr>
          <p:cNvSpPr txBox="1">
            <a:spLocks/>
          </p:cNvSpPr>
          <p:nvPr/>
        </p:nvSpPr>
        <p:spPr>
          <a:xfrm>
            <a:off x="5185592" y="2265457"/>
            <a:ext cx="6264350" cy="774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Liquide Activa ( LA) </a:t>
            </a:r>
            <a:r>
              <a:rPr lang="nl-NL" dirty="0"/>
              <a:t>= Geld (Liquide) bezittingen. </a:t>
            </a:r>
          </a:p>
        </p:txBody>
      </p:sp>
      <p:sp>
        <p:nvSpPr>
          <p:cNvPr id="11" name="Tijdelijke aanduiding voor inhoud 3">
            <a:extLst>
              <a:ext uri="{FF2B5EF4-FFF2-40B4-BE49-F238E27FC236}">
                <a16:creationId xmlns:a16="http://schemas.microsoft.com/office/drawing/2014/main" id="{75828DA4-7435-4851-9AAD-B60950CAAB90}"/>
              </a:ext>
            </a:extLst>
          </p:cNvPr>
          <p:cNvSpPr txBox="1">
            <a:spLocks/>
          </p:cNvSpPr>
          <p:nvPr/>
        </p:nvSpPr>
        <p:spPr>
          <a:xfrm>
            <a:off x="5185592" y="2578253"/>
            <a:ext cx="6264350" cy="7748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u="sng" dirty="0"/>
              <a:t>Voorbeelden</a:t>
            </a:r>
            <a:r>
              <a:rPr lang="nl-NL" dirty="0"/>
              <a:t>: Kas &amp; Bank. </a:t>
            </a: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F4B6D32D-E72E-49FE-B3E6-F266BDA39BF2}"/>
              </a:ext>
            </a:extLst>
          </p:cNvPr>
          <p:cNvSpPr txBox="1">
            <a:spLocks/>
          </p:cNvSpPr>
          <p:nvPr/>
        </p:nvSpPr>
        <p:spPr>
          <a:xfrm>
            <a:off x="5184973" y="4320530"/>
            <a:ext cx="6265588" cy="1238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Lang Vreemd Vermogen (LVV) </a:t>
            </a:r>
            <a:r>
              <a:rPr lang="nl-NL" dirty="0"/>
              <a:t>= Schulden langer dan één jaar (één productieproces). </a:t>
            </a:r>
          </a:p>
        </p:txBody>
      </p:sp>
      <p:sp>
        <p:nvSpPr>
          <p:cNvPr id="13" name="Tijdelijke aanduiding voor inhoud 5">
            <a:extLst>
              <a:ext uri="{FF2B5EF4-FFF2-40B4-BE49-F238E27FC236}">
                <a16:creationId xmlns:a16="http://schemas.microsoft.com/office/drawing/2014/main" id="{85E4D628-BA82-4255-A904-249EE568FB34}"/>
              </a:ext>
            </a:extLst>
          </p:cNvPr>
          <p:cNvSpPr txBox="1">
            <a:spLocks/>
          </p:cNvSpPr>
          <p:nvPr/>
        </p:nvSpPr>
        <p:spPr>
          <a:xfrm>
            <a:off x="5184973" y="4969268"/>
            <a:ext cx="6265588" cy="1238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u="sng" dirty="0"/>
              <a:t>Voorbeelden</a:t>
            </a:r>
            <a:r>
              <a:rPr lang="nl-NL" dirty="0"/>
              <a:t>: Banklening, Onderhandse lening, Hypothecaire lening. </a:t>
            </a:r>
          </a:p>
        </p:txBody>
      </p:sp>
      <p:sp>
        <p:nvSpPr>
          <p:cNvPr id="14" name="Tijdelijke aanduiding voor inhoud 5">
            <a:extLst>
              <a:ext uri="{FF2B5EF4-FFF2-40B4-BE49-F238E27FC236}">
                <a16:creationId xmlns:a16="http://schemas.microsoft.com/office/drawing/2014/main" id="{8942AA64-8984-43BF-83B9-50C3836D369D}"/>
              </a:ext>
            </a:extLst>
          </p:cNvPr>
          <p:cNvSpPr txBox="1">
            <a:spLocks/>
          </p:cNvSpPr>
          <p:nvPr/>
        </p:nvSpPr>
        <p:spPr>
          <a:xfrm>
            <a:off x="5184973" y="6328342"/>
            <a:ext cx="6265588" cy="1238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u="sng" dirty="0"/>
              <a:t>Voorbeelden</a:t>
            </a:r>
            <a:r>
              <a:rPr lang="nl-NL" dirty="0"/>
              <a:t>: Nog te betalen bedragen &amp; Crediteuren.</a:t>
            </a:r>
          </a:p>
        </p:txBody>
      </p:sp>
      <p:sp>
        <p:nvSpPr>
          <p:cNvPr id="15" name="Tijdelijke aanduiding voor inhoud 5">
            <a:extLst>
              <a:ext uri="{FF2B5EF4-FFF2-40B4-BE49-F238E27FC236}">
                <a16:creationId xmlns:a16="http://schemas.microsoft.com/office/drawing/2014/main" id="{D6762CC8-93C6-482E-B7D3-CE64946A3DCD}"/>
              </a:ext>
            </a:extLst>
          </p:cNvPr>
          <p:cNvSpPr txBox="1">
            <a:spLocks/>
          </p:cNvSpPr>
          <p:nvPr/>
        </p:nvSpPr>
        <p:spPr>
          <a:xfrm>
            <a:off x="5184973" y="5619378"/>
            <a:ext cx="6265588" cy="1238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Kort Vreemd Vermogen (KVV) </a:t>
            </a:r>
            <a:r>
              <a:rPr lang="nl-NL" dirty="0"/>
              <a:t>= Schulden korter dan één jaar (één productieproces). </a:t>
            </a:r>
          </a:p>
        </p:txBody>
      </p:sp>
    </p:spTree>
    <p:extLst>
      <p:ext uri="{BB962C8B-B14F-4D97-AF65-F5344CB8AC3E}">
        <p14:creationId xmlns:p14="http://schemas.microsoft.com/office/powerpoint/2010/main" val="429089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35FCEC2-B35D-4C7B-8598-0B70ED8AB61C}"/>
              </a:ext>
            </a:extLst>
          </p:cNvPr>
          <p:cNvSpPr txBox="1"/>
          <p:nvPr/>
        </p:nvSpPr>
        <p:spPr>
          <a:xfrm>
            <a:off x="504825" y="1095198"/>
            <a:ext cx="1474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Vaste activa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FAC05F71-28D6-4710-843A-874CE3E895B6}"/>
              </a:ext>
            </a:extLst>
          </p:cNvPr>
          <p:cNvSpPr txBox="1"/>
          <p:nvPr/>
        </p:nvSpPr>
        <p:spPr>
          <a:xfrm>
            <a:off x="504825" y="2320031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Vlottende Activa 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1098E7F8-A0FB-4568-B7F6-75FEDFFD54FB}"/>
              </a:ext>
            </a:extLst>
          </p:cNvPr>
          <p:cNvSpPr txBox="1"/>
          <p:nvPr/>
        </p:nvSpPr>
        <p:spPr>
          <a:xfrm>
            <a:off x="5997019" y="2325037"/>
            <a:ext cx="28470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Lang Vreemd Vermogen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991C960-1E90-4E98-9D86-5AD9FE9443A2}"/>
              </a:ext>
            </a:extLst>
          </p:cNvPr>
          <p:cNvSpPr txBox="1"/>
          <p:nvPr/>
        </p:nvSpPr>
        <p:spPr>
          <a:xfrm>
            <a:off x="5997019" y="3684233"/>
            <a:ext cx="271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Kort Vreemd Vermogen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1B3DBC-301E-4059-97C2-D8FE383C86E9}"/>
              </a:ext>
            </a:extLst>
          </p:cNvPr>
          <p:cNvSpPr txBox="1"/>
          <p:nvPr/>
        </p:nvSpPr>
        <p:spPr>
          <a:xfrm>
            <a:off x="5990664" y="1095198"/>
            <a:ext cx="199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9C60C28B-03A9-47B1-BD8B-6E3D4A7427EC}"/>
              </a:ext>
            </a:extLst>
          </p:cNvPr>
          <p:cNvSpPr txBox="1"/>
          <p:nvPr/>
        </p:nvSpPr>
        <p:spPr>
          <a:xfrm>
            <a:off x="504825" y="3684233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Liquide Activa 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342525" y="493507"/>
            <a:ext cx="3051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(Tussen) Balans 01-12-2020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Gebouwen</a:t>
            </a:r>
          </a:p>
        </p:txBody>
      </p:sp>
      <p:sp>
        <p:nvSpPr>
          <p:cNvPr id="18" name="Tekstvak 17">
            <a:extLst>
              <a:ext uri="{FF2B5EF4-FFF2-40B4-BE49-F238E27FC236}">
                <a16:creationId xmlns:a16="http://schemas.microsoft.com/office/drawing/2014/main" id="{111B492A-8F0F-48F9-84FA-D5BC4653AC9E}"/>
              </a:ext>
            </a:extLst>
          </p:cNvPr>
          <p:cNvSpPr txBox="1"/>
          <p:nvPr/>
        </p:nvSpPr>
        <p:spPr>
          <a:xfrm>
            <a:off x="504825" y="398573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Kas 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8FB90EC0-C8F3-4BC3-A31E-96F1D61407BE}"/>
              </a:ext>
            </a:extLst>
          </p:cNvPr>
          <p:cNvSpPr txBox="1"/>
          <p:nvPr/>
        </p:nvSpPr>
        <p:spPr>
          <a:xfrm>
            <a:off x="504825" y="259760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 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61E51670-9111-4EB9-8210-370F1219C597}"/>
              </a:ext>
            </a:extLst>
          </p:cNvPr>
          <p:cNvSpPr txBox="1"/>
          <p:nvPr/>
        </p:nvSpPr>
        <p:spPr>
          <a:xfrm>
            <a:off x="5997019" y="3994125"/>
            <a:ext cx="14748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Crediteuren </a:t>
            </a:r>
            <a:br>
              <a:rPr lang="nl-NL" dirty="0"/>
            </a:br>
            <a:endParaRPr lang="nl-NL" dirty="0"/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03785994-129D-4F56-962C-D755551330D4}"/>
              </a:ext>
            </a:extLst>
          </p:cNvPr>
          <p:cNvSpPr txBox="1"/>
          <p:nvPr/>
        </p:nvSpPr>
        <p:spPr>
          <a:xfrm>
            <a:off x="5990663" y="263280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Banklening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CB2E60-F3C8-4357-AF34-7D0FFFB3CCF6}"/>
              </a:ext>
            </a:extLst>
          </p:cNvPr>
          <p:cNvSpPr txBox="1"/>
          <p:nvPr/>
        </p:nvSpPr>
        <p:spPr>
          <a:xfrm>
            <a:off x="5990664" y="1448540"/>
            <a:ext cx="1999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024A3B5-F185-48C0-9059-75341ABA19C4}"/>
              </a:ext>
            </a:extLst>
          </p:cNvPr>
          <p:cNvSpPr txBox="1"/>
          <p:nvPr/>
        </p:nvSpPr>
        <p:spPr>
          <a:xfrm>
            <a:off x="5990663" y="2921272"/>
            <a:ext cx="2380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Hypothecaire lening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E6A087E-7C7E-4CDC-AEE9-1DC8B3C9E9A6}"/>
              </a:ext>
            </a:extLst>
          </p:cNvPr>
          <p:cNvSpPr txBox="1"/>
          <p:nvPr/>
        </p:nvSpPr>
        <p:spPr>
          <a:xfrm>
            <a:off x="504825" y="426273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A2FF31C-2C4F-4C8D-8F96-D76023512EB2}"/>
              </a:ext>
            </a:extLst>
          </p:cNvPr>
          <p:cNvSpPr txBox="1"/>
          <p:nvPr/>
        </p:nvSpPr>
        <p:spPr>
          <a:xfrm>
            <a:off x="504825" y="287899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00D72EDC-D2BD-4329-B5DE-73E7D3D729E6}"/>
              </a:ext>
            </a:extLst>
          </p:cNvPr>
          <p:cNvSpPr txBox="1"/>
          <p:nvPr/>
        </p:nvSpPr>
        <p:spPr>
          <a:xfrm>
            <a:off x="504824" y="163075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Machines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A3988E53-0DEB-4521-A4BA-65E34CF63AB8}"/>
              </a:ext>
            </a:extLst>
          </p:cNvPr>
          <p:cNvSpPr txBox="1"/>
          <p:nvPr/>
        </p:nvSpPr>
        <p:spPr>
          <a:xfrm>
            <a:off x="504824" y="189381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Inventaris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393250" y="1382954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€ 1.500.000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868B5357-AB10-4ACF-BD4A-FE61FDB51655}"/>
              </a:ext>
            </a:extLst>
          </p:cNvPr>
          <p:cNvSpPr txBox="1"/>
          <p:nvPr/>
        </p:nvSpPr>
        <p:spPr>
          <a:xfrm>
            <a:off x="4573492" y="160985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€ 500.000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A054C668-E06F-4DD4-8BDE-FE06D8E4F659}"/>
              </a:ext>
            </a:extLst>
          </p:cNvPr>
          <p:cNvSpPr txBox="1"/>
          <p:nvPr/>
        </p:nvSpPr>
        <p:spPr>
          <a:xfrm>
            <a:off x="4573491" y="181945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€ 250.000</a:t>
            </a:r>
          </a:p>
        </p:txBody>
      </p:sp>
      <p:sp>
        <p:nvSpPr>
          <p:cNvPr id="32" name="Tekstvak 31">
            <a:extLst>
              <a:ext uri="{FF2B5EF4-FFF2-40B4-BE49-F238E27FC236}">
                <a16:creationId xmlns:a16="http://schemas.microsoft.com/office/drawing/2014/main" id="{80D1CEEB-112B-4ABE-BE29-2662E460F47F}"/>
              </a:ext>
            </a:extLst>
          </p:cNvPr>
          <p:cNvSpPr txBox="1"/>
          <p:nvPr/>
        </p:nvSpPr>
        <p:spPr>
          <a:xfrm>
            <a:off x="4586912" y="2592370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€ 300.000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9187EAEE-B8F0-4D67-BB07-3D354D9FE5F2}"/>
              </a:ext>
            </a:extLst>
          </p:cNvPr>
          <p:cNvSpPr txBox="1"/>
          <p:nvPr/>
        </p:nvSpPr>
        <p:spPr>
          <a:xfrm>
            <a:off x="4586912" y="283969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€ 200.000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C76A916D-301D-4C20-AC08-3F50BEC80D0C}"/>
              </a:ext>
            </a:extLst>
          </p:cNvPr>
          <p:cNvSpPr txBox="1"/>
          <p:nvPr/>
        </p:nvSpPr>
        <p:spPr>
          <a:xfrm>
            <a:off x="4702367" y="401355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€ 50.000</a:t>
            </a:r>
          </a:p>
        </p:txBody>
      </p:sp>
      <p:sp>
        <p:nvSpPr>
          <p:cNvPr id="35" name="Tekstvak 34">
            <a:extLst>
              <a:ext uri="{FF2B5EF4-FFF2-40B4-BE49-F238E27FC236}">
                <a16:creationId xmlns:a16="http://schemas.microsoft.com/office/drawing/2014/main" id="{58555F00-F2EC-4E6B-8F3A-EEE9C4280C23}"/>
              </a:ext>
            </a:extLst>
          </p:cNvPr>
          <p:cNvSpPr txBox="1"/>
          <p:nvPr/>
        </p:nvSpPr>
        <p:spPr>
          <a:xfrm>
            <a:off x="4573490" y="428188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€ 200.000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342525" y="504779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€ 3.000.000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FDD3B644-3659-4A2A-9568-C1546D7F8B54}"/>
              </a:ext>
            </a:extLst>
          </p:cNvPr>
          <p:cNvSpPr txBox="1"/>
          <p:nvPr/>
        </p:nvSpPr>
        <p:spPr>
          <a:xfrm>
            <a:off x="5990663" y="5030260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41" name="Tekstvak 40">
            <a:extLst>
              <a:ext uri="{FF2B5EF4-FFF2-40B4-BE49-F238E27FC236}">
                <a16:creationId xmlns:a16="http://schemas.microsoft.com/office/drawing/2014/main" id="{8935F87E-E6B0-40FB-AEE2-E072F930E52F}"/>
              </a:ext>
            </a:extLst>
          </p:cNvPr>
          <p:cNvSpPr txBox="1"/>
          <p:nvPr/>
        </p:nvSpPr>
        <p:spPr>
          <a:xfrm>
            <a:off x="10557114" y="504885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€ 3.000.000</a:t>
            </a: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5E139E14-8696-4F81-A744-48CBC67F91E7}"/>
              </a:ext>
            </a:extLst>
          </p:cNvPr>
          <p:cNvSpPr txBox="1"/>
          <p:nvPr/>
        </p:nvSpPr>
        <p:spPr>
          <a:xfrm>
            <a:off x="6012799" y="4262735"/>
            <a:ext cx="2170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N.T.B. bedragen </a:t>
            </a:r>
            <a:br>
              <a:rPr lang="nl-NL" dirty="0"/>
            </a:br>
            <a:endParaRPr lang="nl-NL" dirty="0"/>
          </a:p>
        </p:txBody>
      </p:sp>
      <p:sp>
        <p:nvSpPr>
          <p:cNvPr id="43" name="Tekstvak 42">
            <a:extLst>
              <a:ext uri="{FF2B5EF4-FFF2-40B4-BE49-F238E27FC236}">
                <a16:creationId xmlns:a16="http://schemas.microsoft.com/office/drawing/2014/main" id="{3212D144-8272-43A7-AF59-9FA2DD0F5EA3}"/>
              </a:ext>
            </a:extLst>
          </p:cNvPr>
          <p:cNvSpPr txBox="1"/>
          <p:nvPr/>
        </p:nvSpPr>
        <p:spPr>
          <a:xfrm>
            <a:off x="10736167" y="145840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€ 850.000</a:t>
            </a:r>
          </a:p>
        </p:txBody>
      </p:sp>
      <p:sp>
        <p:nvSpPr>
          <p:cNvPr id="44" name="Tekstvak 43">
            <a:extLst>
              <a:ext uri="{FF2B5EF4-FFF2-40B4-BE49-F238E27FC236}">
                <a16:creationId xmlns:a16="http://schemas.microsoft.com/office/drawing/2014/main" id="{061F0713-192B-4FDE-BC7A-B9D6C4D93AF4}"/>
              </a:ext>
            </a:extLst>
          </p:cNvPr>
          <p:cNvSpPr txBox="1"/>
          <p:nvPr/>
        </p:nvSpPr>
        <p:spPr>
          <a:xfrm>
            <a:off x="10736167" y="2586362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€ 500.000</a:t>
            </a:r>
          </a:p>
        </p:txBody>
      </p:sp>
      <p:sp>
        <p:nvSpPr>
          <p:cNvPr id="45" name="Tekstvak 44">
            <a:extLst>
              <a:ext uri="{FF2B5EF4-FFF2-40B4-BE49-F238E27FC236}">
                <a16:creationId xmlns:a16="http://schemas.microsoft.com/office/drawing/2014/main" id="{D6DFDCF7-808B-404C-A100-5AD7609B653E}"/>
              </a:ext>
            </a:extLst>
          </p:cNvPr>
          <p:cNvSpPr txBox="1"/>
          <p:nvPr/>
        </p:nvSpPr>
        <p:spPr>
          <a:xfrm>
            <a:off x="10568266" y="287978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€ 1.000.000</a:t>
            </a:r>
          </a:p>
        </p:txBody>
      </p:sp>
      <p:sp>
        <p:nvSpPr>
          <p:cNvPr id="46" name="Tekstvak 45">
            <a:extLst>
              <a:ext uri="{FF2B5EF4-FFF2-40B4-BE49-F238E27FC236}">
                <a16:creationId xmlns:a16="http://schemas.microsoft.com/office/drawing/2014/main" id="{091ABE53-FC94-40FE-883F-8866457E8233}"/>
              </a:ext>
            </a:extLst>
          </p:cNvPr>
          <p:cNvSpPr txBox="1"/>
          <p:nvPr/>
        </p:nvSpPr>
        <p:spPr>
          <a:xfrm>
            <a:off x="10736167" y="426273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€ 350.000</a:t>
            </a:r>
          </a:p>
        </p:txBody>
      </p:sp>
      <p:sp>
        <p:nvSpPr>
          <p:cNvPr id="47" name="Tekstvak 46">
            <a:extLst>
              <a:ext uri="{FF2B5EF4-FFF2-40B4-BE49-F238E27FC236}">
                <a16:creationId xmlns:a16="http://schemas.microsoft.com/office/drawing/2014/main" id="{93E32943-FD81-494E-AC02-AFADE02D3F87}"/>
              </a:ext>
            </a:extLst>
          </p:cNvPr>
          <p:cNvSpPr txBox="1"/>
          <p:nvPr/>
        </p:nvSpPr>
        <p:spPr>
          <a:xfrm>
            <a:off x="10737786" y="398573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€ 300.000</a:t>
            </a:r>
          </a:p>
        </p:txBody>
      </p:sp>
    </p:spTree>
    <p:extLst>
      <p:ext uri="{BB962C8B-B14F-4D97-AF65-F5344CB8AC3E}">
        <p14:creationId xmlns:p14="http://schemas.microsoft.com/office/powerpoint/2010/main" val="3477884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8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6926EF-A576-4C29-BC6A-2D310F150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Bezittingen &amp; Schulden vs. Opbrengsten &amp; Kosten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43CB6FF-0273-43E7-BA62-47A4408E26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Bezittingen &amp; Schulden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7186238-F480-48F4-937F-85ED3C0BB1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Balans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Geldbedrag verplaatst zich van de ene ‘post’ naar de andere ‘post’.</a:t>
            </a:r>
            <a:endParaRPr lang="nl-NL" dirty="0"/>
          </a:p>
          <a:p>
            <a:r>
              <a:rPr lang="nl-NL" dirty="0"/>
              <a:t>‘Verplaatsing van waarde binnen het bedrijf of tussen bedrijf en omgeving (in de vorm van inkomsten of uitgaven).</a:t>
            </a:r>
          </a:p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998E6EC-1BB3-4D3D-993C-FC5B90FC6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Opbrengsten &amp; </a:t>
            </a:r>
            <a:r>
              <a:rPr lang="nl-NL" dirty="0" err="1"/>
              <a:t>KOsten</a:t>
            </a:r>
            <a:endParaRPr lang="nl-NL" dirty="0"/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5D0105D-DA5D-4990-A58E-CA6A87940F7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/>
              <a:t>Winst-en-Verliesrekening (ook wel Resultatenrekening)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Het verschil tussen de opbrengsten en kosten is de  uiteindelijke toe-of-name van het eigen vermogen. </a:t>
            </a:r>
            <a:endParaRPr lang="nl-NL" dirty="0"/>
          </a:p>
          <a:p>
            <a:r>
              <a:rPr lang="nl-NL" dirty="0"/>
              <a:t>‘Toe-of-afname van waarde’ (in de vorm van waardevermindering-of-vermeerdering en winst-of-verlies).</a:t>
            </a:r>
          </a:p>
          <a:p>
            <a:r>
              <a:rPr lang="nl-NL" b="1" dirty="0"/>
              <a:t>EEN VERANDERING VAN HET EIGEN VERMOGEN.</a:t>
            </a:r>
          </a:p>
        </p:txBody>
      </p:sp>
    </p:spTree>
    <p:extLst>
      <p:ext uri="{BB962C8B-B14F-4D97-AF65-F5344CB8AC3E}">
        <p14:creationId xmlns:p14="http://schemas.microsoft.com/office/powerpoint/2010/main" val="411040788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2020</TotalTime>
  <Words>482</Words>
  <Application>Microsoft Office PowerPoint</Application>
  <PresentationFormat>Breedbeeld</PresentationFormat>
  <Paragraphs>69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Calibri Light</vt:lpstr>
      <vt:lpstr>Rockwell</vt:lpstr>
      <vt:lpstr>Wingdings</vt:lpstr>
      <vt:lpstr>Atlas</vt:lpstr>
      <vt:lpstr>Hoofdstuk 5</vt:lpstr>
      <vt:lpstr>PowerPoint-presentatie</vt:lpstr>
      <vt:lpstr>Leerdoelen</vt:lpstr>
      <vt:lpstr>Begrip</vt:lpstr>
      <vt:lpstr>De balans </vt:lpstr>
      <vt:lpstr>PowerPoint-presentatie</vt:lpstr>
      <vt:lpstr>Bezittingen &amp; Schulden vs. Opbrengsten &amp; Kosten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5</dc:title>
  <dc:creator>B. van Orsouw</dc:creator>
  <cp:lastModifiedBy>B. van Orsouw</cp:lastModifiedBy>
  <cp:revision>14</cp:revision>
  <dcterms:created xsi:type="dcterms:W3CDTF">2020-11-29T11:32:11Z</dcterms:created>
  <dcterms:modified xsi:type="dcterms:W3CDTF">2020-12-01T07:44:01Z</dcterms:modified>
</cp:coreProperties>
</file>